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69" r:id="rId2"/>
    <p:sldId id="288" r:id="rId3"/>
    <p:sldId id="293" r:id="rId4"/>
    <p:sldId id="291" r:id="rId5"/>
    <p:sldId id="326" r:id="rId6"/>
    <p:sldId id="299" r:id="rId7"/>
    <p:sldId id="300" r:id="rId8"/>
    <p:sldId id="327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28" r:id="rId17"/>
    <p:sldId id="310" r:id="rId18"/>
    <p:sldId id="311" r:id="rId19"/>
    <p:sldId id="329" r:id="rId20"/>
    <p:sldId id="296" r:id="rId21"/>
    <p:sldId id="294" r:id="rId22"/>
    <p:sldId id="297" r:id="rId23"/>
    <p:sldId id="295" r:id="rId24"/>
    <p:sldId id="330" r:id="rId25"/>
    <p:sldId id="318" r:id="rId26"/>
    <p:sldId id="319" r:id="rId27"/>
    <p:sldId id="331" r:id="rId28"/>
    <p:sldId id="320" r:id="rId29"/>
    <p:sldId id="321" r:id="rId30"/>
    <p:sldId id="322" r:id="rId31"/>
    <p:sldId id="323" r:id="rId32"/>
    <p:sldId id="324" r:id="rId33"/>
    <p:sldId id="325" r:id="rId34"/>
    <p:sldId id="332" r:id="rId35"/>
    <p:sldId id="315" r:id="rId36"/>
    <p:sldId id="316" r:id="rId37"/>
    <p:sldId id="317" r:id="rId38"/>
    <p:sldId id="260" r:id="rId3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B25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 autoAdjust="0"/>
  </p:normalViewPr>
  <p:slideViewPr>
    <p:cSldViewPr showGuides="1">
      <p:cViewPr varScale="1">
        <p:scale>
          <a:sx n="110" d="100"/>
          <a:sy n="110" d="100"/>
        </p:scale>
        <p:origin x="-1284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2019/10/23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2019/10/23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203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16496" y="2924944"/>
            <a:ext cx="9138220" cy="548680"/>
          </a:xfrm>
        </p:spPr>
        <p:txBody>
          <a:bodyPr/>
          <a:lstStyle/>
          <a:p>
            <a:r>
              <a:rPr lang="zh-TW" altLang="en-US" dirty="0"/>
              <a:t>封面</a:t>
            </a: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416496" y="3861048"/>
            <a:ext cx="9145016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730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83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379662" cy="6106690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72480" y="274638"/>
            <a:ext cx="6756970" cy="610669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91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61048"/>
            <a:ext cx="69342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46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B25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72008"/>
            <a:ext cx="9138220" cy="54868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06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2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2" y="1340768"/>
            <a:ext cx="4018285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3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54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0" y="273050"/>
            <a:ext cx="348195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3500" y="273050"/>
            <a:ext cx="5760020" cy="61802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0" y="1435100"/>
            <a:ext cx="3481958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6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51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95300" y="72008"/>
            <a:ext cx="9138220" cy="5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zh-TW" altLang="en-US" dirty="0"/>
              <a:t>標題 </a:t>
            </a:r>
            <a:r>
              <a:rPr lang="en-US" altLang="zh-TW" dirty="0"/>
              <a:t>36</a:t>
            </a:r>
            <a:r>
              <a:rPr lang="zh-TW" altLang="en-US" dirty="0"/>
              <a:t>號 粗體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72480" y="764704"/>
            <a:ext cx="936104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粗體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64968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23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B25"/>
          </a:solidFill>
          <a:latin typeface="Microsoft YaHei UI" pitchFamily="34" charset="-122"/>
          <a:ea typeface="Microsoft YaHei UI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itchFamily="2" charset="2"/>
        <a:buChar char="l"/>
        <a:defRPr sz="2800" b="1" kern="1200">
          <a:solidFill>
            <a:schemeClr val="tx2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itchFamily="2" charset="2"/>
        <a:buChar char="l"/>
        <a:defRPr sz="2400" b="1" kern="1200">
          <a:solidFill>
            <a:schemeClr val="tx2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l"/>
        <a:defRPr sz="2000" kern="1200">
          <a:solidFill>
            <a:schemeClr val="tx2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itchFamily="2" charset="2"/>
        <a:buChar char="l"/>
        <a:defRPr sz="1800" kern="1200">
          <a:solidFill>
            <a:schemeClr val="tx2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Wingdings" pitchFamily="2" charset="2"/>
        <a:buChar char="l"/>
        <a:defRPr sz="1800" kern="1200">
          <a:solidFill>
            <a:schemeClr val="tx2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運動報名網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報告者 </a:t>
            </a:r>
            <a:r>
              <a:rPr lang="en-US" altLang="zh-TW" dirty="0"/>
              <a:t>: </a:t>
            </a:r>
            <a:r>
              <a:rPr lang="zh-TW" altLang="en-US" dirty="0"/>
              <a:t>黃政瑀 王授平 劉易儒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  陳博翔 董毅前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指導老師 </a:t>
            </a:r>
            <a:r>
              <a:rPr lang="en-US" altLang="zh-TW" dirty="0"/>
              <a:t>: </a:t>
            </a:r>
            <a:r>
              <a:rPr lang="zh-TW" altLang="en-US" dirty="0"/>
              <a:t>許雅婷 趙令文 錢達智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8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3EB9626-1742-4F96-8F0E-44B2A51F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52" y="407457"/>
            <a:ext cx="9777536" cy="1512168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TW" altLang="en-US" sz="3200" dirty="0"/>
              <a:t>靠路徑中的「縣市」「年」「月」判斷進入版面時的內容。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FB0DF1F-4DEB-43E6-92C6-895D463A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2B8CAE0-82CD-4F24-BFE5-D549877AF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29" y="1919625"/>
            <a:ext cx="9899471" cy="46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AEA136-CCCA-4DED-99BD-F4D80A17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96" y="332656"/>
            <a:ext cx="9138220" cy="1481099"/>
          </a:xfrm>
        </p:spPr>
        <p:txBody>
          <a:bodyPr/>
          <a:lstStyle/>
          <a:p>
            <a:r>
              <a:rPr lang="zh-TW" altLang="en-US" sz="3200" dirty="0"/>
              <a:t>將</a:t>
            </a:r>
            <a:r>
              <a:rPr lang="en-US" altLang="zh-TW" sz="3200" dirty="0"/>
              <a:t>MYSQL</a:t>
            </a:r>
            <a:r>
              <a:rPr lang="zh-TW" altLang="en-US" sz="3200" dirty="0"/>
              <a:t>內之資料以</a:t>
            </a:r>
            <a:r>
              <a:rPr lang="en-US" altLang="zh-TW" sz="3200" dirty="0"/>
              <a:t>BLADE</a:t>
            </a:r>
            <a:r>
              <a:rPr lang="zh-TW" altLang="en-US" sz="3200" dirty="0"/>
              <a:t>語言綁定至特定欄。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EC95F84-4182-473B-91E1-90BE8D82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6F57C7BA-DB16-4380-801F-6FD61B561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3783" y="1657232"/>
            <a:ext cx="9718433" cy="49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2F27D56-8FD1-431B-BE4D-EF90A1AF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12" y="310913"/>
            <a:ext cx="9138220" cy="980728"/>
          </a:xfrm>
        </p:spPr>
        <p:txBody>
          <a:bodyPr/>
          <a:lstStyle/>
          <a:p>
            <a:r>
              <a:rPr lang="zh-TW" altLang="en-US" dirty="0"/>
              <a:t>帶入日期參數決定計時畫面</a:t>
            </a:r>
            <a:r>
              <a:rPr lang="en-US" altLang="zh-TW" dirty="0"/>
              <a:t>&amp;</a:t>
            </a:r>
            <a:r>
              <a:rPr lang="zh-TW" altLang="en-US" dirty="0"/>
              <a:t>該對應項目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4A94773-91FB-4BF4-9A43-DF3F4834D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xmlns="" id="{A4F02D17-BD0B-4E32-A333-FD2B72DB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87" y="1436859"/>
            <a:ext cx="3199224" cy="34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xmlns="" id="{642AE8D8-8082-434A-8D8D-984F3709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729" y="1431331"/>
            <a:ext cx="3171090" cy="318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xmlns="" id="{05230769-6EFF-4F64-A938-F11811912842}"/>
              </a:ext>
            </a:extLst>
          </p:cNvPr>
          <p:cNvSpPr txBox="1">
            <a:spLocks/>
          </p:cNvSpPr>
          <p:nvPr/>
        </p:nvSpPr>
        <p:spPr>
          <a:xfrm>
            <a:off x="-94879" y="5135839"/>
            <a:ext cx="3312368" cy="787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en-US" altLang="zh-TW" sz="2000" dirty="0"/>
              <a:t>(</a:t>
            </a:r>
            <a:r>
              <a:rPr lang="zh-TW" altLang="en-US" sz="2000" dirty="0"/>
              <a:t>帶入報名開始日期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A92D5CAC-42A2-45DE-B43C-AFFEA99C39C0}"/>
              </a:ext>
            </a:extLst>
          </p:cNvPr>
          <p:cNvSpPr txBox="1">
            <a:spLocks/>
          </p:cNvSpPr>
          <p:nvPr/>
        </p:nvSpPr>
        <p:spPr>
          <a:xfrm>
            <a:off x="3167436" y="4964373"/>
            <a:ext cx="3505293" cy="787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en-US" altLang="zh-TW" sz="2000" dirty="0"/>
              <a:t>(</a:t>
            </a:r>
            <a:r>
              <a:rPr lang="zh-TW" altLang="en-US" sz="2000" dirty="0"/>
              <a:t>帶入路跑開始日期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5794A801-9EEB-4B3A-9845-8802AED48D26}"/>
              </a:ext>
            </a:extLst>
          </p:cNvPr>
          <p:cNvSpPr txBox="1">
            <a:spLocks/>
          </p:cNvSpPr>
          <p:nvPr/>
        </p:nvSpPr>
        <p:spPr>
          <a:xfrm>
            <a:off x="6771763" y="4843636"/>
            <a:ext cx="3057858" cy="787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en-US" altLang="zh-TW" sz="2000" dirty="0"/>
              <a:t>(</a:t>
            </a:r>
            <a:r>
              <a:rPr lang="zh-TW" altLang="en-US" sz="2000" dirty="0"/>
              <a:t>帶入路跑結束日期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xmlns="" id="{D99FB694-03C7-48F0-AFF8-ADC1B5CC8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484784"/>
            <a:ext cx="315598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AF74CC5-C2C7-434A-880C-240BD14E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145846"/>
            <a:ext cx="9138220" cy="787852"/>
          </a:xfrm>
        </p:spPr>
        <p:txBody>
          <a:bodyPr/>
          <a:lstStyle/>
          <a:p>
            <a:r>
              <a:rPr lang="zh-TW" altLang="en-US" dirty="0"/>
              <a:t>主頁之標題與該呈現的內容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05BCDEF-E500-48A8-80D9-596C8F88B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004AB090-3850-4249-9CF9-D7E83A22EB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06" y="1052736"/>
            <a:ext cx="9898529" cy="475252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98E2491-11E9-463B-8460-6F7B84D400F0}"/>
              </a:ext>
            </a:extLst>
          </p:cNvPr>
          <p:cNvSpPr txBox="1">
            <a:spLocks/>
          </p:cNvSpPr>
          <p:nvPr/>
        </p:nvSpPr>
        <p:spPr>
          <a:xfrm>
            <a:off x="3021689" y="5967568"/>
            <a:ext cx="4137062" cy="787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defRPr>
            </a:lvl1pPr>
          </a:lstStyle>
          <a:p>
            <a:r>
              <a:rPr lang="en-US" altLang="zh-TW" sz="2400" dirty="0"/>
              <a:t>(</a:t>
            </a:r>
            <a:r>
              <a:rPr lang="zh-TW" altLang="en-US" sz="2400" dirty="0"/>
              <a:t>其餘</a:t>
            </a:r>
            <a:r>
              <a:rPr lang="en-US" altLang="zh-TW" sz="2400" dirty="0"/>
              <a:t>3</a:t>
            </a:r>
            <a:r>
              <a:rPr lang="zh-TW" altLang="en-US" sz="2400" dirty="0"/>
              <a:t>頁原理亦同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1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094367C-DCFE-43C9-888A-A50B34F7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2008"/>
            <a:ext cx="9138220" cy="980728"/>
          </a:xfrm>
        </p:spPr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響應式介面</a:t>
            </a:r>
            <a:r>
              <a:rPr lang="en-US" altLang="zh-TW" dirty="0"/>
              <a:t>(</a:t>
            </a:r>
            <a:r>
              <a:rPr lang="zh-TW" altLang="en-US" dirty="0"/>
              <a:t>行動版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29E2FAF8-267A-4352-8BF5-2EA61FC8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xmlns="" id="{8C371EC8-A338-4741-80AE-16EDD82E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999" y="1160748"/>
            <a:ext cx="485088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7CF70AC2-953F-4D89-80E1-48EA1F75A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0472" y="1124743"/>
            <a:ext cx="4392488" cy="51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9B021C7-4134-445D-84C6-793219C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響應式介面</a:t>
            </a:r>
            <a:r>
              <a:rPr lang="en-US" altLang="zh-TW" dirty="0"/>
              <a:t>(</a:t>
            </a:r>
            <a:r>
              <a:rPr lang="zh-TW" altLang="en-US" dirty="0"/>
              <a:t>過度版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7D1EDFF-C8D0-4549-8835-5FE891414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1942" y="866730"/>
            <a:ext cx="8424936" cy="57776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82B711D-DA1E-4094-A554-F3B3180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4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報名網頁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劉易儒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路跑報名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8524" y="4151304"/>
            <a:ext cx="9361040" cy="2600528"/>
          </a:xfrm>
        </p:spPr>
        <p:txBody>
          <a:bodyPr/>
          <a:lstStyle/>
          <a:p>
            <a:r>
              <a:rPr lang="en-US" altLang="zh-TW" sz="3200" dirty="0">
                <a:solidFill>
                  <a:srgbClr val="FFC000"/>
                </a:solidFill>
              </a:rPr>
              <a:t>Bootstrap</a:t>
            </a:r>
          </a:p>
          <a:p>
            <a:pPr marL="971550" lvl="1" indent="-571500"/>
            <a:r>
              <a:rPr lang="zh-TW" altLang="en-US" sz="3200" dirty="0"/>
              <a:t>網頁排版、響應式功能、</a:t>
            </a:r>
            <a:r>
              <a:rPr lang="en-US" altLang="zh-TW" sz="3200" dirty="0"/>
              <a:t>Modal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D03B98A-2B97-4733-8260-1EAB9164C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3" y="764704"/>
            <a:ext cx="4575047" cy="18251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5723DB47-726D-4174-99CA-BC075D55A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764704"/>
            <a:ext cx="409447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1E42BE-F2B8-4B7B-85BE-93999639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路跑報名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DDE501A-CF11-4724-901F-564460442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00" y="4060007"/>
            <a:ext cx="9361040" cy="2584375"/>
          </a:xfrm>
        </p:spPr>
        <p:txBody>
          <a:bodyPr/>
          <a:lstStyle/>
          <a:p>
            <a:r>
              <a:rPr lang="en-US" altLang="zh-TW" sz="3200" dirty="0"/>
              <a:t>AJAX</a:t>
            </a:r>
          </a:p>
          <a:p>
            <a:pPr lvl="1"/>
            <a:r>
              <a:rPr lang="zh-TW" altLang="en-US" sz="3200" dirty="0"/>
              <a:t>串接</a:t>
            </a:r>
            <a:r>
              <a:rPr lang="en-US" altLang="zh-TW" sz="3200" dirty="0"/>
              <a:t>API</a:t>
            </a:r>
            <a:r>
              <a:rPr lang="zh-TW" altLang="en-US" sz="3200" dirty="0"/>
              <a:t>送出與接收資料庫的資料</a:t>
            </a:r>
            <a:endParaRPr lang="en-US" altLang="zh-TW" sz="3200" dirty="0"/>
          </a:p>
          <a:p>
            <a:r>
              <a:rPr lang="en-US" altLang="zh-TW" sz="3200" dirty="0"/>
              <a:t>PHP</a:t>
            </a:r>
            <a:r>
              <a:rPr lang="zh-TW" altLang="en-US" sz="3200" dirty="0"/>
              <a:t>、</a:t>
            </a:r>
            <a:r>
              <a:rPr lang="en-US" altLang="zh-TW" sz="3200" dirty="0"/>
              <a:t>MySQL</a:t>
            </a:r>
          </a:p>
          <a:p>
            <a:pPr lvl="1"/>
            <a:r>
              <a:rPr lang="zh-TW" altLang="en-US" sz="3200" dirty="0"/>
              <a:t>利用</a:t>
            </a:r>
            <a:r>
              <a:rPr lang="en-US" altLang="zh-TW" sz="3200" dirty="0"/>
              <a:t>SQL</a:t>
            </a:r>
            <a:r>
              <a:rPr lang="zh-TW" altLang="en-US" sz="3200" dirty="0"/>
              <a:t>語法撰寫</a:t>
            </a:r>
            <a:r>
              <a:rPr lang="en-US" altLang="zh-TW" sz="3200" dirty="0"/>
              <a:t>WEB</a:t>
            </a:r>
            <a:r>
              <a:rPr lang="zh-TW" altLang="en-US" sz="3200" dirty="0"/>
              <a:t> </a:t>
            </a:r>
            <a:r>
              <a:rPr lang="en-US" altLang="zh-TW" sz="3200" dirty="0"/>
              <a:t>API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FC1823EF-082A-4BA4-A6A2-C7F3DEA05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31C5B0E-ED6A-4CAD-9F25-64B9C3836A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59" y="768469"/>
            <a:ext cx="7033870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帳號登入</a:t>
            </a:r>
            <a:r>
              <a:rPr lang="en-US" altLang="zh-TW" dirty="0"/>
              <a:t>/</a:t>
            </a:r>
            <a:r>
              <a:rPr lang="zh-TW" altLang="en-US" dirty="0"/>
              <a:t>登出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帳號管理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董毅前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6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308484" y="1124744"/>
            <a:ext cx="9145016" cy="2520280"/>
          </a:xfrm>
          <a:prstGeom prst="roundRect">
            <a:avLst/>
          </a:prstGeom>
          <a:solidFill>
            <a:srgbClr val="FFFFFF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引用技術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44488" y="3955825"/>
            <a:ext cx="9145016" cy="1129359"/>
          </a:xfrm>
          <a:prstGeom prst="round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44488" y="5301208"/>
            <a:ext cx="9145016" cy="1152128"/>
          </a:xfrm>
          <a:prstGeom prst="roundRect">
            <a:avLst/>
          </a:prstGeom>
          <a:solidFill>
            <a:srgbClr val="FFFFFF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html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6616" y="1367952"/>
            <a:ext cx="1296144" cy="1008112"/>
          </a:xfrm>
          <a:prstGeom prst="rect">
            <a:avLst/>
          </a:prstGeom>
        </p:spPr>
      </p:pic>
      <p:pic>
        <p:nvPicPr>
          <p:cNvPr id="12" name="內容版面配置區 11" descr="css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80792" y="1367060"/>
            <a:ext cx="936104" cy="1008112"/>
          </a:xfrm>
        </p:spPr>
      </p:pic>
      <p:pic>
        <p:nvPicPr>
          <p:cNvPr id="13" name="圖片 12" descr="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0952" y="1563405"/>
            <a:ext cx="936104" cy="812659"/>
          </a:xfrm>
          <a:prstGeom prst="rect">
            <a:avLst/>
          </a:prstGeom>
        </p:spPr>
      </p:pic>
      <p:pic>
        <p:nvPicPr>
          <p:cNvPr id="14" name="圖片 13" descr="jquer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7256" y="1484784"/>
            <a:ext cx="864096" cy="864096"/>
          </a:xfrm>
          <a:prstGeom prst="rect">
            <a:avLst/>
          </a:prstGeom>
        </p:spPr>
      </p:pic>
      <p:pic>
        <p:nvPicPr>
          <p:cNvPr id="17" name="圖片 16" descr="awesom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0672" y="2553853"/>
            <a:ext cx="1780320" cy="936104"/>
          </a:xfrm>
          <a:prstGeom prst="rect">
            <a:avLst/>
          </a:prstGeom>
        </p:spPr>
      </p:pic>
      <p:pic>
        <p:nvPicPr>
          <p:cNvPr id="20" name="圖片 19" descr="vus_j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4390" y="2614237"/>
            <a:ext cx="864096" cy="875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5517232"/>
            <a:ext cx="720080" cy="7200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99" y="4153431"/>
            <a:ext cx="884777" cy="7877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4005064"/>
            <a:ext cx="864096" cy="10401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18" y="1367703"/>
            <a:ext cx="896690" cy="101718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32" y="2485460"/>
            <a:ext cx="1048912" cy="108755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2610896"/>
            <a:ext cx="1370392" cy="79301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519712" y="1268760"/>
            <a:ext cx="83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前台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68104" y="4077072"/>
            <a:ext cx="146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後台框架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88504" y="542056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資料庫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帳號登入</a:t>
            </a:r>
            <a:r>
              <a:rPr lang="en-US" altLang="zh-TW" dirty="0"/>
              <a:t>/</a:t>
            </a:r>
            <a:r>
              <a:rPr lang="zh-TW" altLang="en-US" dirty="0"/>
              <a:t>登出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06881" y="4361036"/>
            <a:ext cx="923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CB25"/>
                </a:solidFill>
                <a:latin typeface="+mj-ea"/>
                <a:ea typeface="+mj-ea"/>
              </a:rPr>
              <a:t>密碼加密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bcrypt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演算法。加密結果為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60~255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字元。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b="1" dirty="0">
                <a:solidFill>
                  <a:srgbClr val="FFCB25"/>
                </a:solidFill>
                <a:latin typeface="+mj-ea"/>
                <a:ea typeface="+mj-ea"/>
              </a:rPr>
              <a:t>歡迎頁面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帶入使用帳號名稱。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b="1" dirty="0">
                <a:solidFill>
                  <a:srgbClr val="FFCB25"/>
                </a:solidFill>
                <a:latin typeface="+mj-ea"/>
                <a:ea typeface="+mj-ea"/>
              </a:rPr>
              <a:t>畫面圖示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管理系統，首頁，登出等圖示採用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Awesome 5 icon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b="1" dirty="0">
                <a:solidFill>
                  <a:srgbClr val="FFC000"/>
                </a:solidFill>
                <a:latin typeface="+mj-ea"/>
                <a:ea typeface="+mj-ea"/>
              </a:rPr>
              <a:t>帳號未登入的網頁防護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採用 </a:t>
            </a:r>
            <a:r>
              <a:rPr lang="en-US" altLang="zh-TW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Laravel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Session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。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life time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為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120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分。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Expire on browser close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pic>
        <p:nvPicPr>
          <p:cNvPr id="10" name="內容版面配置區 9" descr="login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472" y="692696"/>
            <a:ext cx="4622374" cy="3600400"/>
          </a:xfrm>
        </p:spPr>
      </p:pic>
      <p:pic>
        <p:nvPicPr>
          <p:cNvPr id="11" name="圖片 10" descr="logout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5008" y="692697"/>
            <a:ext cx="462237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帳號管理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37176" y="908720"/>
            <a:ext cx="28803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帳號新增</a:t>
            </a: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帳號編輯</a:t>
            </a: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帳號刪除</a:t>
            </a: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列表分頁</a:t>
            </a:r>
            <a:endParaRPr lang="en-US" altLang="zh-TW" sz="24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l"/>
            </a:pPr>
            <a:endParaRPr lang="zh-TW" alt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內容版面配置區 10" descr="account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088" y="765175"/>
            <a:ext cx="5658048" cy="5616575"/>
          </a:xfrm>
        </p:spPr>
      </p:pic>
    </p:spTree>
    <p:extLst>
      <p:ext uri="{BB962C8B-B14F-4D97-AF65-F5344CB8AC3E}">
        <p14:creationId xmlns:p14="http://schemas.microsoft.com/office/powerpoint/2010/main" val="33984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帳號管理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44488" y="4566027"/>
            <a:ext cx="9159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CB25"/>
                </a:solidFill>
                <a:latin typeface="+mj-ea"/>
                <a:ea typeface="+mj-ea"/>
              </a:rPr>
              <a:t>密碼加密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bcrypt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演算法。加密結果為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60~255 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字元。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3"/>
              </a:buClr>
            </a:pPr>
            <a:r>
              <a:rPr lang="zh-TW" altLang="en-US" b="1" dirty="0">
                <a:solidFill>
                  <a:schemeClr val="accent1"/>
                </a:solidFill>
                <a:latin typeface="+mj-ea"/>
                <a:ea typeface="+mj-ea"/>
              </a:rPr>
              <a:t>帳號新增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742950" lvl="2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重置是將輸入內容清除。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3"/>
              </a:buClr>
            </a:pPr>
            <a:r>
              <a:rPr lang="zh-TW" altLang="en-US" b="1" dirty="0">
                <a:solidFill>
                  <a:schemeClr val="accent1"/>
                </a:solidFill>
                <a:latin typeface="+mj-ea"/>
                <a:ea typeface="+mj-ea"/>
              </a:rPr>
              <a:t>帳號編輯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帳號名稱，不能修改。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重置是將輸入內容清除。</a:t>
            </a:r>
          </a:p>
        </p:txBody>
      </p:sp>
      <p:pic>
        <p:nvPicPr>
          <p:cNvPr id="16" name="內容版面配置區 15" descr="account_add_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472" y="764704"/>
            <a:ext cx="4714821" cy="3672408"/>
          </a:xfrm>
        </p:spPr>
      </p:pic>
      <p:pic>
        <p:nvPicPr>
          <p:cNvPr id="17" name="圖片 16" descr="account_edit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604" y="764704"/>
            <a:ext cx="471482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帳號管理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097016" y="4040288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zh-TW" altLang="en-US" b="1" dirty="0">
                <a:solidFill>
                  <a:srgbClr val="FFC000"/>
                </a:solidFill>
                <a:latin typeface="+mj-ea"/>
                <a:ea typeface="+mj-ea"/>
              </a:rPr>
              <a:t>防呆措施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帳號新增和編輯時，新密碼與確認密碼不符警示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帳號新增時，帳號重覆警示</a:t>
            </a:r>
            <a:endParaRPr lang="en-US" altLang="zh-TW" b="1" dirty="0">
              <a:solidFill>
                <a:srgbClr val="FFC000"/>
              </a:solidFill>
              <a:latin typeface="+mj-ea"/>
              <a:ea typeface="+mj-ea"/>
            </a:endParaRPr>
          </a:p>
          <a:p>
            <a:pPr>
              <a:buClr>
                <a:schemeClr val="accent3"/>
              </a:buClr>
            </a:pPr>
            <a:r>
              <a:rPr lang="zh-TW" altLang="en-US" b="1" dirty="0">
                <a:solidFill>
                  <a:srgbClr val="FFC000"/>
                </a:solidFill>
                <a:latin typeface="+mj-ea"/>
                <a:ea typeface="+mj-ea"/>
              </a:rPr>
              <a:t>再確認措施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帳號刪除時，再確認提示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3"/>
              </a:buClr>
            </a:pPr>
            <a:r>
              <a:rPr lang="zh-TW" altLang="en-US" b="1" dirty="0">
                <a:solidFill>
                  <a:srgbClr val="FFC000"/>
                </a:solidFill>
                <a:latin typeface="+mj-ea"/>
                <a:ea typeface="+mj-ea"/>
              </a:rPr>
              <a:t>使用技術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Bootstrap 4 Modal</a:t>
            </a:r>
            <a:r>
              <a:rPr lang="zh-TW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，</a:t>
            </a:r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Alerts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7" y="692696"/>
            <a:ext cx="4406299" cy="2951857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01" y="692696"/>
            <a:ext cx="4407003" cy="295232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726755"/>
            <a:ext cx="4392488" cy="29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會員管理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陳博翔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0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會員管理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DC6AF4A-AD38-4F64-AD28-15310E796723}"/>
              </a:ext>
            </a:extLst>
          </p:cNvPr>
          <p:cNvSpPr txBox="1"/>
          <p:nvPr/>
        </p:nvSpPr>
        <p:spPr>
          <a:xfrm>
            <a:off x="1136576" y="4551501"/>
            <a:ext cx="72728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chemeClr val="accent4"/>
                </a:solidFill>
                <a:latin typeface="+mj-ea"/>
                <a:ea typeface="+mj-ea"/>
              </a:rPr>
              <a:t>使用工具</a:t>
            </a:r>
            <a:r>
              <a:rPr lang="en-US" altLang="zh-TW" sz="2800" b="1" dirty="0">
                <a:solidFill>
                  <a:schemeClr val="accent4"/>
                </a:solidFill>
                <a:latin typeface="+mj-ea"/>
                <a:ea typeface="+mj-ea"/>
              </a:rPr>
              <a:t>:</a:t>
            </a:r>
          </a:p>
          <a:p>
            <a:pPr lvl="1">
              <a:buClr>
                <a:schemeClr val="accent3"/>
              </a:buClr>
            </a:pPr>
            <a:r>
              <a:rPr lang="en-US" altLang="zh-TW" sz="2800" b="1" dirty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r>
              <a:rPr lang="en-US" altLang="zh-TW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PHP</a:t>
            </a:r>
            <a:r>
              <a:rPr lang="zh-TW" altLang="en-US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及</a:t>
            </a:r>
            <a:r>
              <a:rPr lang="en-US" altLang="zh-TW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Laravel</a:t>
            </a:r>
            <a:r>
              <a:rPr lang="zh-TW" altLang="en-US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框架、</a:t>
            </a:r>
            <a:r>
              <a:rPr lang="en-US" altLang="zh-TW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MySQL</a:t>
            </a:r>
            <a:r>
              <a:rPr lang="zh-TW" altLang="en-US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撰寫。</a:t>
            </a:r>
            <a:endParaRPr lang="en-US" altLang="zh-TW" sz="2800" b="1" dirty="0">
              <a:solidFill>
                <a:schemeClr val="bg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FFCB25"/>
                </a:solidFill>
                <a:latin typeface="+mj-ea"/>
                <a:ea typeface="+mj-ea"/>
              </a:rPr>
              <a:t>會員管理版面</a:t>
            </a:r>
            <a:r>
              <a:rPr lang="zh-TW" altLang="en-US" sz="2800" dirty="0">
                <a:solidFill>
                  <a:srgbClr val="FFCB25"/>
                </a:solidFill>
                <a:latin typeface="+mj-ea"/>
                <a:ea typeface="+mj-ea"/>
              </a:rPr>
              <a:t> </a:t>
            </a:r>
            <a:r>
              <a:rPr lang="en-US" altLang="zh-TW" sz="2800" dirty="0">
                <a:solidFill>
                  <a:srgbClr val="FFCB25"/>
                </a:solidFill>
                <a:latin typeface="+mj-ea"/>
                <a:ea typeface="+mj-ea"/>
              </a:rPr>
              <a:t>:</a:t>
            </a:r>
          </a:p>
          <a:p>
            <a:pPr marL="914400" lvl="3">
              <a:buClr>
                <a:schemeClr val="accent3"/>
              </a:buClr>
            </a:pPr>
            <a:r>
              <a:rPr lang="zh-TW" altLang="en-US" sz="2800" b="1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會員</a:t>
            </a:r>
            <a:r>
              <a:rPr lang="zh-TW" altLang="en-US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列表、新增、編輯及列表分頁功能。</a:t>
            </a:r>
            <a:endParaRPr lang="en-US" altLang="zh-TW" b="1" dirty="0">
              <a:solidFill>
                <a:schemeClr val="bg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FB70FC7-4EE7-4C67-BA02-19EDDFEF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/>
          <a:stretch/>
        </p:blipFill>
        <p:spPr>
          <a:xfrm>
            <a:off x="0" y="620688"/>
            <a:ext cx="9941902" cy="42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會員管理</a:t>
            </a:r>
            <a:r>
              <a:rPr lang="en-US" altLang="zh-TW" dirty="0"/>
              <a:t>(</a:t>
            </a:r>
            <a:r>
              <a:rPr lang="zh-TW" altLang="en-US" dirty="0"/>
              <a:t>新增</a:t>
            </a:r>
            <a:r>
              <a:rPr lang="en-US" altLang="zh-TW" dirty="0"/>
              <a:t>&amp;</a:t>
            </a:r>
            <a:r>
              <a:rPr lang="zh-TW" altLang="en-US" dirty="0"/>
              <a:t>編輯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0D1F720-8443-4F20-8BBA-A475BFEF51C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2"/>
          <a:stretch/>
        </p:blipFill>
        <p:spPr>
          <a:xfrm>
            <a:off x="24002" y="781955"/>
            <a:ext cx="5289038" cy="2839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9E749A7E-1436-4F1C-8BFC-4E2C488F77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t="15445"/>
          <a:stretch/>
        </p:blipFill>
        <p:spPr>
          <a:xfrm>
            <a:off x="4304928" y="3621848"/>
            <a:ext cx="5577070" cy="302253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C85A6CB1-13E2-4EFA-8E05-107AE5E39F2A}"/>
              </a:ext>
            </a:extLst>
          </p:cNvPr>
          <p:cNvSpPr/>
          <p:nvPr/>
        </p:nvSpPr>
        <p:spPr>
          <a:xfrm>
            <a:off x="5376800" y="1689220"/>
            <a:ext cx="1152128" cy="86409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28ED9920-87EA-41BA-B444-3F57614FF891}"/>
              </a:ext>
            </a:extLst>
          </p:cNvPr>
          <p:cNvSpPr/>
          <p:nvPr/>
        </p:nvSpPr>
        <p:spPr>
          <a:xfrm rot="10800000">
            <a:off x="2680556" y="4701067"/>
            <a:ext cx="1368152" cy="86409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3D2378-9638-4DF7-8125-936290B6C2E8}"/>
              </a:ext>
            </a:extLst>
          </p:cNvPr>
          <p:cNvSpPr txBox="1"/>
          <p:nvPr/>
        </p:nvSpPr>
        <p:spPr>
          <a:xfrm>
            <a:off x="6753200" y="177695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spc="300" dirty="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rPr>
              <a:t>會員新增</a:t>
            </a:r>
            <a:endParaRPr lang="zh-TW" alt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B0747E23-9213-4FC7-95B3-E9C7E81A68CB}"/>
              </a:ext>
            </a:extLst>
          </p:cNvPr>
          <p:cNvSpPr txBox="1"/>
          <p:nvPr/>
        </p:nvSpPr>
        <p:spPr>
          <a:xfrm>
            <a:off x="344488" y="48595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spc="300" dirty="0">
                <a:solidFill>
                  <a:srgbClr val="FFCB25"/>
                </a:solidFill>
                <a:latin typeface="Microsoft YaHei UI" pitchFamily="34" charset="-122"/>
                <a:ea typeface="Microsoft YaHei UI" pitchFamily="34" charset="-122"/>
                <a:cs typeface="+mj-cs"/>
              </a:rPr>
              <a:t>會員編輯</a:t>
            </a:r>
            <a:endParaRPr lang="zh-TW" alt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訂單管理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陳博翔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44E7053-7022-4D34-BF3D-ACB9B83C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4" y="88911"/>
            <a:ext cx="9138220" cy="548680"/>
          </a:xfrm>
        </p:spPr>
        <p:txBody>
          <a:bodyPr/>
          <a:lstStyle/>
          <a:p>
            <a:r>
              <a:rPr lang="zh-TW" altLang="en-US" dirty="0"/>
              <a:t>訂單管理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372E17FC-7F7D-4E3F-A74F-290921C9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C8F3118-37B0-4579-AA9E-57F5C06FB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0"/>
          <a:stretch/>
        </p:blipFill>
        <p:spPr>
          <a:xfrm>
            <a:off x="19236" y="771145"/>
            <a:ext cx="9886764" cy="31657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C77AC4C-AB2E-4945-B104-0D01929C6F2C}"/>
              </a:ext>
            </a:extLst>
          </p:cNvPr>
          <p:cNvSpPr/>
          <p:nvPr/>
        </p:nvSpPr>
        <p:spPr>
          <a:xfrm>
            <a:off x="-231576" y="3591039"/>
            <a:ext cx="91754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TW" sz="3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zh-TW" sz="3200" dirty="0" smtClean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endParaRPr lang="en-US" altLang="zh-TW" sz="32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4"/>
                </a:solidFill>
                <a:latin typeface="+mj-ea"/>
                <a:ea typeface="+mj-ea"/>
              </a:rPr>
              <a:t> 訂單</a:t>
            </a:r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管理列表</a:t>
            </a:r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:</a:t>
            </a:r>
            <a:endParaRPr lang="en-US" altLang="zh-TW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2"/>
            <a:r>
              <a:rPr lang="zh-TW" altLang="en-US" sz="3200" b="1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利用</a:t>
            </a:r>
            <a:r>
              <a:rPr lang="zh-TW" altLang="en-US" sz="32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多表關聯彙整出此頁，點選人名有訂單資料，並有新增、撤銷及列表分頁功能。</a:t>
            </a:r>
            <a:endParaRPr lang="en-US" altLang="zh-TW" sz="3200" b="1" dirty="0">
              <a:solidFill>
                <a:schemeClr val="bg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027684A-441F-4D41-9F48-B61F499D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2" t="40123" r="850" b="-327"/>
          <a:stretch/>
        </p:blipFill>
        <p:spPr>
          <a:xfrm>
            <a:off x="3728864" y="4022784"/>
            <a:ext cx="6177136" cy="14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24AEE52-AF1C-4629-80B9-36C8FDA4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訂單管理</a:t>
            </a:r>
            <a:r>
              <a:rPr lang="en-US" altLang="zh-TW" dirty="0"/>
              <a:t>(</a:t>
            </a:r>
            <a:r>
              <a:rPr lang="zh-TW" altLang="en-US" dirty="0"/>
              <a:t>訂單資料</a:t>
            </a:r>
            <a:r>
              <a:rPr lang="en-US" altLang="zh-TW" dirty="0"/>
              <a:t>-1)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A2818CA-A0BC-4CCC-AD95-1C16DBD47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9CD5197-CA5B-4038-BBE3-56869ABA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27603" r="2085"/>
          <a:stretch/>
        </p:blipFill>
        <p:spPr>
          <a:xfrm>
            <a:off x="17426" y="923116"/>
            <a:ext cx="9871147" cy="32979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76B1A8E-34E8-424C-B9CF-93408AB80C0D}"/>
              </a:ext>
            </a:extLst>
          </p:cNvPr>
          <p:cNvSpPr/>
          <p:nvPr/>
        </p:nvSpPr>
        <p:spPr>
          <a:xfrm>
            <a:off x="524103" y="4019460"/>
            <a:ext cx="86173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32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4"/>
                </a:solidFill>
                <a:latin typeface="+mj-ea"/>
                <a:ea typeface="+mj-ea"/>
              </a:rPr>
              <a:t> 訂單</a:t>
            </a:r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資料</a:t>
            </a:r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:</a:t>
            </a:r>
          </a:p>
          <a:p>
            <a:pPr lvl="2"/>
            <a:r>
              <a:rPr lang="zh-TW" altLang="en-US" sz="32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</a:rPr>
              <a:t>使用</a:t>
            </a:r>
            <a:r>
              <a:rPr lang="en-US" altLang="zh-TW" sz="32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</a:rPr>
              <a:t>MySQL</a:t>
            </a:r>
            <a:r>
              <a:rPr lang="zh-TW" altLang="en-US" sz="32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j-ea"/>
              </a:rPr>
              <a:t>語法多表連結關聯出的頁面展示，右上角會員資料按鈕則可顯示會員資本資料。</a:t>
            </a:r>
            <a:endParaRPr lang="en-US" altLang="zh-TW" sz="3200" b="1" dirty="0">
              <a:solidFill>
                <a:schemeClr val="bg1">
                  <a:lumMod val="20000"/>
                  <a:lumOff val="8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工作分配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2480" y="908720"/>
            <a:ext cx="9361040" cy="5616624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Clr>
                <a:schemeClr val="accent4"/>
              </a:buClr>
            </a:pPr>
            <a:r>
              <a:rPr lang="zh-TW" altLang="en-US" sz="2800" dirty="0">
                <a:solidFill>
                  <a:srgbClr val="FFCB25"/>
                </a:solidFill>
                <a:latin typeface="+mj-ea"/>
                <a:ea typeface="+mj-ea"/>
              </a:rPr>
              <a:t>系統分析，系統規劃</a:t>
            </a:r>
            <a:r>
              <a:rPr lang="zh-TW" altLang="en-US" sz="2800" dirty="0">
                <a:latin typeface="+mj-ea"/>
                <a:ea typeface="+mj-ea"/>
              </a:rPr>
              <a:t>：董毅前</a:t>
            </a:r>
            <a:endParaRPr lang="en-US" altLang="zh-TW" sz="2800" dirty="0">
              <a:latin typeface="+mj-ea"/>
              <a:ea typeface="+mj-ea"/>
            </a:endParaRPr>
          </a:p>
          <a:p>
            <a:pPr marL="342900" lvl="1" indent="-342900">
              <a:buClr>
                <a:schemeClr val="accent4"/>
              </a:buClr>
            </a:pPr>
            <a:r>
              <a:rPr lang="en-US" altLang="zh-TW" sz="2800" dirty="0">
                <a:solidFill>
                  <a:srgbClr val="FFCB25"/>
                </a:solidFill>
                <a:latin typeface="+mj-ea"/>
                <a:ea typeface="+mj-ea"/>
              </a:rPr>
              <a:t>GitHub</a:t>
            </a:r>
            <a:r>
              <a:rPr lang="zh-TW" altLang="en-US" sz="2800" dirty="0">
                <a:solidFill>
                  <a:srgbClr val="FFCB25"/>
                </a:solidFill>
                <a:latin typeface="+mj-ea"/>
                <a:ea typeface="+mj-ea"/>
              </a:rPr>
              <a:t> </a:t>
            </a:r>
            <a:r>
              <a:rPr lang="en-US" altLang="zh-TW" sz="2800" dirty="0">
                <a:solidFill>
                  <a:srgbClr val="FFCB25"/>
                </a:solidFill>
                <a:latin typeface="+mj-ea"/>
                <a:ea typeface="+mj-ea"/>
              </a:rPr>
              <a:t>repository </a:t>
            </a:r>
            <a:r>
              <a:rPr lang="zh-TW" altLang="en-US" sz="2800" dirty="0">
                <a:solidFill>
                  <a:srgbClr val="FFCB25"/>
                </a:solidFill>
                <a:latin typeface="+mj-ea"/>
                <a:ea typeface="+mj-ea"/>
              </a:rPr>
              <a:t>建立，範例程式撰寫</a:t>
            </a:r>
            <a:r>
              <a:rPr lang="zh-TW" altLang="en-US" sz="2800" dirty="0">
                <a:latin typeface="+mj-ea"/>
                <a:ea typeface="+mj-ea"/>
              </a:rPr>
              <a:t>：董毅前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資料庫</a:t>
            </a:r>
            <a:r>
              <a:rPr lang="zh-TW" altLang="en-US" dirty="0">
                <a:latin typeface="+mj-ea"/>
                <a:ea typeface="+mj-ea"/>
              </a:rPr>
              <a:t>：王授平，陳博翔，董毅前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賽事管理</a:t>
            </a:r>
            <a:endParaRPr lang="en-US" altLang="zh-TW" dirty="0">
              <a:solidFill>
                <a:srgbClr val="FFCB25"/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入口網頁：黃政瑀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賽事網頁：王授平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管理網頁：黃政瑀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會員管理，訂單管理</a:t>
            </a:r>
            <a:endParaRPr lang="en-US" altLang="zh-TW" dirty="0">
              <a:solidFill>
                <a:srgbClr val="FFCB25"/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前台網頁：劉易儒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管理網頁：陳博翔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帳號管理</a:t>
            </a:r>
            <a:r>
              <a:rPr lang="zh-TW" altLang="en-US" dirty="0">
                <a:latin typeface="+mj-ea"/>
                <a:ea typeface="+mj-ea"/>
              </a:rPr>
              <a:t>：董毅前</a:t>
            </a:r>
            <a:endParaRPr lang="en-US" altLang="zh-TW" dirty="0">
              <a:solidFill>
                <a:srgbClr val="FFCB25"/>
              </a:solidFill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密碼加密，網頁 </a:t>
            </a:r>
            <a:r>
              <a:rPr lang="en-US" altLang="zh-TW" dirty="0">
                <a:solidFill>
                  <a:srgbClr val="FFCB25"/>
                </a:solidFill>
                <a:latin typeface="+mj-ea"/>
                <a:ea typeface="+mj-ea"/>
              </a:rPr>
              <a:t>session </a:t>
            </a:r>
            <a:r>
              <a:rPr lang="zh-TW" altLang="en-US" dirty="0">
                <a:solidFill>
                  <a:srgbClr val="FFCB25"/>
                </a:solidFill>
                <a:latin typeface="+mj-ea"/>
                <a:ea typeface="+mj-ea"/>
              </a:rPr>
              <a:t>控制</a:t>
            </a:r>
            <a:r>
              <a:rPr lang="zh-TW" altLang="en-US" dirty="0">
                <a:latin typeface="+mj-ea"/>
                <a:ea typeface="+mj-ea"/>
              </a:rPr>
              <a:t>：董毅前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4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FED776-8135-46C4-B796-6F444529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訂單管理</a:t>
            </a:r>
            <a:r>
              <a:rPr lang="en-US" altLang="zh-TW" dirty="0"/>
              <a:t>(</a:t>
            </a:r>
            <a:r>
              <a:rPr lang="zh-TW" altLang="en-US" dirty="0"/>
              <a:t>訂單資料</a:t>
            </a:r>
            <a:r>
              <a:rPr lang="en-US" altLang="zh-TW" dirty="0"/>
              <a:t>-2)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E77A5F84-BA83-4493-9C4C-FB75DFC52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6135019-4F2B-4A18-A248-A1529C6D4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5" y="1012689"/>
            <a:ext cx="2603445" cy="2960781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12784E8C-20DD-4221-82C0-BFBD6D59D1D0}"/>
              </a:ext>
            </a:extLst>
          </p:cNvPr>
          <p:cNvSpPr/>
          <p:nvPr/>
        </p:nvSpPr>
        <p:spPr>
          <a:xfrm>
            <a:off x="2873462" y="2028253"/>
            <a:ext cx="828599" cy="56869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4CD1F3B-AC95-4CFE-AA45-28B4357D2721}"/>
              </a:ext>
            </a:extLst>
          </p:cNvPr>
          <p:cNvSpPr/>
          <p:nvPr/>
        </p:nvSpPr>
        <p:spPr>
          <a:xfrm>
            <a:off x="1136576" y="4581127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點擊訂單資料右上角會員資料按鈕，</a:t>
            </a:r>
            <a:endParaRPr lang="en-US" altLang="zh-TW" sz="3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 lvl="1"/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即可查看報名會員的基本資料頁面。</a:t>
            </a:r>
            <a:endParaRPr lang="en-US" altLang="zh-TW" sz="3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7E1947E5-26F5-4554-8EAF-E0C370D8D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15091" r="9118" b="28847"/>
          <a:stretch/>
        </p:blipFill>
        <p:spPr>
          <a:xfrm>
            <a:off x="3863618" y="1245025"/>
            <a:ext cx="5943184" cy="2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89BA490-CEE4-4EFC-8527-23CE57EF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188640"/>
            <a:ext cx="9138220" cy="548680"/>
          </a:xfrm>
        </p:spPr>
        <p:txBody>
          <a:bodyPr/>
          <a:lstStyle/>
          <a:p>
            <a:r>
              <a:rPr lang="zh-TW" altLang="en-US" dirty="0"/>
              <a:t>訂單新增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D7374A7B-F137-4296-A3BD-23EC6136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F4AF0F2-D8EA-45AC-8251-09B6635283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9296" r="-2490" b="7997"/>
          <a:stretch/>
        </p:blipFill>
        <p:spPr>
          <a:xfrm>
            <a:off x="76495" y="1136379"/>
            <a:ext cx="4860157" cy="2596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F72DA31-3C43-46E5-BDF5-B871046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1" t="17229" r="1" b="46491"/>
          <a:stretch/>
        </p:blipFill>
        <p:spPr>
          <a:xfrm>
            <a:off x="5650273" y="1111706"/>
            <a:ext cx="4160912" cy="164779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xmlns="" id="{BB746FEF-77BB-49B5-91CF-566D6456DCAD}"/>
              </a:ext>
            </a:extLst>
          </p:cNvPr>
          <p:cNvSpPr/>
          <p:nvPr/>
        </p:nvSpPr>
        <p:spPr>
          <a:xfrm>
            <a:off x="6537176" y="3133892"/>
            <a:ext cx="792088" cy="84035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xmlns="" id="{57E7CC27-61D9-4579-A872-3B5A542754CB}"/>
              </a:ext>
            </a:extLst>
          </p:cNvPr>
          <p:cNvSpPr/>
          <p:nvPr/>
        </p:nvSpPr>
        <p:spPr>
          <a:xfrm>
            <a:off x="4957369" y="1702000"/>
            <a:ext cx="651470" cy="54868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C042401-15A5-4CB8-8F69-B24060C40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1" t="23268" r="1047" b="393"/>
          <a:stretch/>
        </p:blipFill>
        <p:spPr>
          <a:xfrm>
            <a:off x="2078748" y="4180583"/>
            <a:ext cx="6408712" cy="24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405525F-C490-4E75-ACBF-FCDFF656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訂單管理</a:t>
            </a:r>
            <a:r>
              <a:rPr lang="en-US" altLang="zh-TW" dirty="0"/>
              <a:t>-</a:t>
            </a:r>
            <a:r>
              <a:rPr lang="zh-TW" altLang="en-US" dirty="0"/>
              <a:t>個人撤銷功能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31EC4EFE-2530-447B-806B-ED176D725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54149B1-BB99-42A1-B831-A559FE6E7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8" t="18308" r="1047" b="5634"/>
          <a:stretch/>
        </p:blipFill>
        <p:spPr>
          <a:xfrm>
            <a:off x="4953000" y="908977"/>
            <a:ext cx="4596479" cy="264053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xmlns="" id="{C0FA34A5-B076-4E25-AAA9-5587A8C91FD3}"/>
              </a:ext>
            </a:extLst>
          </p:cNvPr>
          <p:cNvSpPr/>
          <p:nvPr/>
        </p:nvSpPr>
        <p:spPr>
          <a:xfrm>
            <a:off x="3533087" y="1739171"/>
            <a:ext cx="968641" cy="671805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0D666D95-19F7-4C7A-802F-C9D8DA79D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3" t="20262" r="6386" b="22849"/>
          <a:stretch/>
        </p:blipFill>
        <p:spPr>
          <a:xfrm>
            <a:off x="229438" y="909658"/>
            <a:ext cx="2810030" cy="25758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FE6B390-150E-404D-A2B0-0E3846542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15272" b="32219"/>
          <a:stretch/>
        </p:blipFill>
        <p:spPr>
          <a:xfrm>
            <a:off x="4346917" y="4533176"/>
            <a:ext cx="5529064" cy="1990987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xmlns="" id="{3AF2B125-FE50-42D1-A119-FB2B6A131E40}"/>
              </a:ext>
            </a:extLst>
          </p:cNvPr>
          <p:cNvSpPr/>
          <p:nvPr/>
        </p:nvSpPr>
        <p:spPr>
          <a:xfrm>
            <a:off x="6750513" y="3661694"/>
            <a:ext cx="721871" cy="759294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18E3EA2-F321-4277-869C-73829EEDA3C4}"/>
              </a:ext>
            </a:extLst>
          </p:cNvPr>
          <p:cNvSpPr/>
          <p:nvPr/>
        </p:nvSpPr>
        <p:spPr>
          <a:xfrm>
            <a:off x="-487231" y="3426160"/>
            <a:ext cx="46085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32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4"/>
                </a:solidFill>
                <a:latin typeface="+mj-ea"/>
                <a:ea typeface="+mj-ea"/>
              </a:rPr>
              <a:t> 個人</a:t>
            </a:r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撤銷功能</a:t>
            </a:r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:</a:t>
            </a:r>
          </a:p>
          <a:p>
            <a:pPr lvl="1"/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點選訂單資料的撤銷</a:t>
            </a:r>
            <a:endParaRPr lang="en-US" altLang="zh-TW" sz="2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lvl="2"/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按鈕，即跳轉回列表</a:t>
            </a:r>
            <a:endParaRPr lang="en-US" altLang="zh-TW" sz="2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lvl="2"/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，並顯示黑字，無法再查看此筆會員個人訂單資料。</a:t>
            </a:r>
            <a:endParaRPr lang="en-US" altLang="zh-TW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9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5175DB-F39A-4735-9421-232CDBB0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訂單管理</a:t>
            </a:r>
            <a:r>
              <a:rPr lang="en-US" altLang="zh-TW" dirty="0"/>
              <a:t>-</a:t>
            </a:r>
            <a:r>
              <a:rPr lang="zh-TW" altLang="en-US" dirty="0"/>
              <a:t>團體撤銷功能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6F64509C-54F0-4B75-835D-93F319582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EACE76B-27FA-4A9D-81F1-7F83B28B4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50000" b="3455"/>
          <a:stretch/>
        </p:blipFill>
        <p:spPr>
          <a:xfrm>
            <a:off x="296921" y="1401613"/>
            <a:ext cx="5847863" cy="1772319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xmlns="" id="{FA7943C0-08D9-41D8-AE9C-7C4CBA3FD28C}"/>
              </a:ext>
            </a:extLst>
          </p:cNvPr>
          <p:cNvSpPr/>
          <p:nvPr/>
        </p:nvSpPr>
        <p:spPr>
          <a:xfrm>
            <a:off x="2720752" y="3392588"/>
            <a:ext cx="648072" cy="72008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59F6E11-9537-4A02-9C54-782AA0D72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42232" b="12351"/>
          <a:stretch/>
        </p:blipFill>
        <p:spPr>
          <a:xfrm>
            <a:off x="196686" y="4320977"/>
            <a:ext cx="6048334" cy="18860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AF01958-DD1B-4BAE-BE46-CA646268DDCA}"/>
              </a:ext>
            </a:extLst>
          </p:cNvPr>
          <p:cNvSpPr/>
          <p:nvPr/>
        </p:nvSpPr>
        <p:spPr>
          <a:xfrm>
            <a:off x="5817096" y="828996"/>
            <a:ext cx="424847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3200" dirty="0">
              <a:solidFill>
                <a:schemeClr val="tx1">
                  <a:lumMod val="20000"/>
                  <a:lumOff val="80000"/>
                </a:schemeClr>
              </a:solidFill>
              <a:latin typeface="+mj-ea"/>
            </a:endParaRPr>
          </a:p>
          <a:p>
            <a:pPr marL="742950" lvl="1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4"/>
                </a:solidFill>
                <a:latin typeface="+mj-ea"/>
                <a:ea typeface="+mj-ea"/>
              </a:rPr>
              <a:t> 團體</a:t>
            </a:r>
            <a:r>
              <a:rPr lang="zh-TW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撤銷功能</a:t>
            </a:r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:</a:t>
            </a:r>
          </a:p>
          <a:p>
            <a:pPr lvl="1"/>
            <a:r>
              <a:rPr lang="en-US" altLang="zh-TW" sz="3200" b="1" dirty="0">
                <a:solidFill>
                  <a:schemeClr val="accent4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在群組訂單列表，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點擊撤銷按鈕後，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整個群組訂單的會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員都會顯示黑字狀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態，撤銷按鈕也會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一併消失，表示此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筆訂單已是撤銷狀</a:t>
            </a:r>
            <a:r>
              <a:rPr lang="en-US" altLang="zh-TW" sz="2800" b="1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>
                <a:solidFill>
                  <a:schemeClr val="tx2"/>
                </a:solidFill>
                <a:latin typeface="+mj-ea"/>
                <a:ea typeface="+mj-ea"/>
              </a:rPr>
              <a:t>態。</a:t>
            </a:r>
            <a:endParaRPr lang="en-US" altLang="zh-TW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5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賽事管理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黃政瑀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7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賽事管理網頁功能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BDF967B4-E46D-4147-9645-E42FFF58B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37" y="620688"/>
            <a:ext cx="5904656" cy="26642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128D6CE-15E3-4AAC-8AC7-1F9BB451CD07}"/>
              </a:ext>
            </a:extLst>
          </p:cNvPr>
          <p:cNvSpPr/>
          <p:nvPr/>
        </p:nvSpPr>
        <p:spPr>
          <a:xfrm>
            <a:off x="2939067" y="2504044"/>
            <a:ext cx="7121996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DD4F0B9-B95E-4477-8504-23D9C7444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3556164"/>
            <a:ext cx="3960440" cy="2746248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xmlns="" id="{05F11A8A-9C7F-4236-981C-A40D44FFA3AE}"/>
              </a:ext>
            </a:extLst>
          </p:cNvPr>
          <p:cNvSpPr/>
          <p:nvPr/>
        </p:nvSpPr>
        <p:spPr>
          <a:xfrm rot="2425015">
            <a:off x="1334045" y="2062874"/>
            <a:ext cx="1152128" cy="110800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4D8445F-AF64-420C-8D3E-BF5C31DB7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15" y="4675328"/>
            <a:ext cx="14517602" cy="1969054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xmlns="" id="{2C8284E4-4F08-4084-BC57-5CEA59D3DF4A}"/>
              </a:ext>
            </a:extLst>
          </p:cNvPr>
          <p:cNvSpPr/>
          <p:nvPr/>
        </p:nvSpPr>
        <p:spPr>
          <a:xfrm rot="18135465">
            <a:off x="4432812" y="3914656"/>
            <a:ext cx="1152128" cy="110800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2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4697BD-CB8F-42DD-AF25-6D20440D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賽事管理網頁功能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0726E55-F1EE-4B43-A6AB-92BF29AB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刪除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9D3BA23-3BFE-4CC3-85C2-D300A2B0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EFA20D7D-AD8A-4C13-BA5A-2C5408C61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48257"/>
            <a:ext cx="6911076" cy="26642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103B32B3-BB83-45BD-B0C4-093B5599E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23" y="4071742"/>
            <a:ext cx="10260594" cy="3223191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xmlns="" id="{30B90875-D1F3-42E0-ABFC-473CEF7CE655}"/>
              </a:ext>
            </a:extLst>
          </p:cNvPr>
          <p:cNvSpPr/>
          <p:nvPr/>
        </p:nvSpPr>
        <p:spPr>
          <a:xfrm rot="18643401">
            <a:off x="3293216" y="3633331"/>
            <a:ext cx="1152128" cy="110800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6B758BF-0424-43C0-AE48-FE4CA7D7ABB1}"/>
              </a:ext>
            </a:extLst>
          </p:cNvPr>
          <p:cNvSpPr/>
          <p:nvPr/>
        </p:nvSpPr>
        <p:spPr>
          <a:xfrm>
            <a:off x="495300" y="2420888"/>
            <a:ext cx="712199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916B918-DF2C-44B0-8910-F0555F4E443C}"/>
              </a:ext>
            </a:extLst>
          </p:cNvPr>
          <p:cNvSpPr/>
          <p:nvPr/>
        </p:nvSpPr>
        <p:spPr>
          <a:xfrm>
            <a:off x="4448944" y="4985348"/>
            <a:ext cx="10153128" cy="1395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1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4697BD-CB8F-42DD-AF25-6D20440D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賽事管理網頁功能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0726E55-F1EE-4B43-A6AB-92BF29AB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編輯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9D3BA23-3BFE-4CC3-85C2-D300A2B0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D880BDB-D90E-45DC-9175-0BCA2CC1C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16" y="1098222"/>
            <a:ext cx="13803567" cy="1872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54F10C6-06EB-4745-9A0E-9C51FFF41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0" y="3283440"/>
            <a:ext cx="4028007" cy="29538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D090D166-DF61-4CD5-80B2-1DAA2BDCC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00" y="4554538"/>
            <a:ext cx="6098381" cy="2089844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1BE51F77-E7CB-4CFB-B79B-67F5AC1C0967}"/>
              </a:ext>
            </a:extLst>
          </p:cNvPr>
          <p:cNvSpPr/>
          <p:nvPr/>
        </p:nvSpPr>
        <p:spPr>
          <a:xfrm rot="2456764">
            <a:off x="1672689" y="2056877"/>
            <a:ext cx="1152128" cy="110800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xmlns="" id="{457ADEFC-8177-4A3B-B578-86E67BF552F6}"/>
              </a:ext>
            </a:extLst>
          </p:cNvPr>
          <p:cNvSpPr/>
          <p:nvPr/>
        </p:nvSpPr>
        <p:spPr>
          <a:xfrm rot="18595315">
            <a:off x="4481253" y="4160678"/>
            <a:ext cx="1152128" cy="1108001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D82E2-51B8-4C80-BF83-314B0364CFA8}"/>
              </a:ext>
            </a:extLst>
          </p:cNvPr>
          <p:cNvSpPr/>
          <p:nvPr/>
        </p:nvSpPr>
        <p:spPr>
          <a:xfrm>
            <a:off x="3763820" y="2089225"/>
            <a:ext cx="3565444" cy="763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833EA06-5311-4D1E-A2FD-9E905A179222}"/>
              </a:ext>
            </a:extLst>
          </p:cNvPr>
          <p:cNvSpPr/>
          <p:nvPr/>
        </p:nvSpPr>
        <p:spPr>
          <a:xfrm>
            <a:off x="5657669" y="5555667"/>
            <a:ext cx="3565444" cy="763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6495988-741F-447E-825D-A5F942E319F4}"/>
              </a:ext>
            </a:extLst>
          </p:cNvPr>
          <p:cNvSpPr/>
          <p:nvPr/>
        </p:nvSpPr>
        <p:spPr>
          <a:xfrm>
            <a:off x="466031" y="4172682"/>
            <a:ext cx="2110705" cy="8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2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7" y="2433826"/>
            <a:ext cx="2743206" cy="19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2480" y="4509119"/>
            <a:ext cx="9289033" cy="2160241"/>
          </a:xfrm>
        </p:spPr>
        <p:txBody>
          <a:bodyPr>
            <a:no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共使用 </a:t>
            </a:r>
            <a:r>
              <a:rPr lang="en-US" altLang="zh-TW" sz="1600" dirty="0">
                <a:solidFill>
                  <a:srgbClr val="FFC000"/>
                </a:solidFill>
                <a:latin typeface="+mj-ea"/>
                <a:ea typeface="+mj-ea"/>
              </a:rPr>
              <a:t>12</a:t>
            </a:r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 張關聯式資料表</a:t>
            </a:r>
            <a:endParaRPr lang="en-US" altLang="zh-TW" sz="1600" dirty="0">
              <a:solidFill>
                <a:srgbClr val="FFC000"/>
              </a:solidFill>
              <a:latin typeface="+mj-ea"/>
              <a:ea typeface="+mj-ea"/>
            </a:endParaRPr>
          </a:p>
          <a:p>
            <a:pPr lvl="1"/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賽事管理：使用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6</a:t>
            </a:r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張資料表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目前只完成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4</a:t>
            </a:r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張資料表，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events, cities, </a:t>
            </a:r>
            <a:r>
              <a:rPr lang="en-US" altLang="zh-TW" sz="12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event_contents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, and runs)</a:t>
            </a:r>
          </a:p>
          <a:p>
            <a:pPr lvl="1"/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會員管理和訂單管理：使用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7</a:t>
            </a:r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張資料表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(members, </a:t>
            </a:r>
            <a:r>
              <a:rPr lang="en-US" altLang="zh-TW" sz="12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order_groups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, orders, </a:t>
            </a:r>
            <a:r>
              <a:rPr lang="en-US" altLang="zh-TW" sz="12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order_details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, events, products, and runs)</a:t>
            </a:r>
          </a:p>
          <a:p>
            <a:pPr lvl="1"/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帳號管理：使用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1</a:t>
            </a:r>
            <a:r>
              <a:rPr lang="zh-TW" alt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張資料表 </a:t>
            </a:r>
            <a:r>
              <a:rPr lang="en-US" altLang="zh-TW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(accounts)</a:t>
            </a:r>
          </a:p>
          <a:p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利用 </a:t>
            </a:r>
            <a:r>
              <a:rPr lang="en-US" altLang="zh-TW" sz="1600" dirty="0" err="1">
                <a:solidFill>
                  <a:srgbClr val="FFC000"/>
                </a:solidFill>
                <a:latin typeface="+mj-ea"/>
                <a:ea typeface="+mj-ea"/>
              </a:rPr>
              <a:t>php</a:t>
            </a:r>
            <a:r>
              <a:rPr lang="en-US" altLang="zh-TW" sz="1600" dirty="0">
                <a:solidFill>
                  <a:srgbClr val="FFC000"/>
                </a:solidFill>
                <a:latin typeface="+mj-ea"/>
                <a:ea typeface="+mj-ea"/>
              </a:rPr>
              <a:t> artisan migrate </a:t>
            </a:r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建立資料表</a:t>
            </a:r>
          </a:p>
          <a:p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利用 </a:t>
            </a:r>
            <a:r>
              <a:rPr lang="en-US" altLang="zh-TW" sz="1600" dirty="0" err="1">
                <a:solidFill>
                  <a:srgbClr val="FFC000"/>
                </a:solidFill>
                <a:latin typeface="+mj-ea"/>
                <a:ea typeface="+mj-ea"/>
              </a:rPr>
              <a:t>php</a:t>
            </a:r>
            <a:r>
              <a:rPr lang="en-US" altLang="zh-TW" sz="1600" dirty="0">
                <a:solidFill>
                  <a:srgbClr val="FFC000"/>
                </a:solidFill>
                <a:latin typeface="+mj-ea"/>
                <a:ea typeface="+mj-ea"/>
              </a:rPr>
              <a:t> artisan </a:t>
            </a:r>
            <a:r>
              <a:rPr lang="en-US" altLang="zh-TW" sz="1600" dirty="0" err="1">
                <a:solidFill>
                  <a:srgbClr val="FFC000"/>
                </a:solidFill>
                <a:latin typeface="+mj-ea"/>
                <a:ea typeface="+mj-ea"/>
              </a:rPr>
              <a:t>db:seed</a:t>
            </a:r>
            <a:r>
              <a:rPr lang="en-US" altLang="zh-TW" sz="1600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zh-TW" altLang="en-US" sz="1600" dirty="0">
                <a:solidFill>
                  <a:srgbClr val="FFC000"/>
                </a:solidFill>
                <a:latin typeface="+mj-ea"/>
                <a:ea typeface="+mj-ea"/>
              </a:rPr>
              <a:t>建立測試資料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692694"/>
            <a:ext cx="6552728" cy="37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入口網頁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黃政瑀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7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主網頁功能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跳轉置網頁內指定位置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GoTop</a:t>
            </a:r>
            <a:r>
              <a:rPr lang="zh-TW" altLang="en-US" dirty="0"/>
              <a:t>按鈕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5D9FFE0-FBF1-43C5-A8C1-4D0F00486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412776"/>
            <a:ext cx="5120569" cy="288032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AA17D85-1E24-483F-AB30-316E718E7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18" y="1916832"/>
            <a:ext cx="5248583" cy="295232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E53B0C7-F8F1-4143-A8E3-CEEC16972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95" y="5327686"/>
            <a:ext cx="1111819" cy="105364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2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4697BD-CB8F-42DD-AF25-6D20440D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主網頁功能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0726E55-F1EE-4B43-A6AB-92BF29AB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圖片輪播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標題搜尋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9D3BA23-3BFE-4CC3-85C2-D300A2B0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1BA5211-C5A5-4190-97F7-43824FEDA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340768"/>
            <a:ext cx="4608512" cy="259228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3C10890-EA98-4A74-8C6F-47F240EE5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4023895"/>
            <a:ext cx="5322608" cy="2485917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1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賽事網頁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王授平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6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E4469F-A2B4-4FB7-AF3C-5635B66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90" y="116632"/>
            <a:ext cx="9138220" cy="764704"/>
          </a:xfrm>
        </p:spPr>
        <p:txBody>
          <a:bodyPr/>
          <a:lstStyle/>
          <a:p>
            <a:r>
              <a:rPr lang="en-US" altLang="zh-TW" dirty="0"/>
              <a:t>SweetAlert2</a:t>
            </a:r>
            <a:r>
              <a:rPr lang="zh-TW" altLang="en-US" dirty="0"/>
              <a:t> 彈出視窗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B7DCB0C-6E52-429F-BFD5-DC63AFF47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xmlns="" id="{6B704323-D362-400A-A1EB-3B51AEC04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4787" y="1027807"/>
            <a:ext cx="6639246" cy="5616575"/>
          </a:xfrm>
        </p:spPr>
      </p:pic>
    </p:spTree>
    <p:extLst>
      <p:ext uri="{BB962C8B-B14F-4D97-AF65-F5344CB8AC3E}">
        <p14:creationId xmlns:p14="http://schemas.microsoft.com/office/powerpoint/2010/main" val="23360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簡報範本_dark">
  <a:themeElements>
    <a:clrScheme name="2019iii">
      <a:dk1>
        <a:srgbClr val="717171"/>
      </a:dk1>
      <a:lt1>
        <a:srgbClr val="393939"/>
      </a:lt1>
      <a:dk2>
        <a:srgbClr val="DDDDDD"/>
      </a:dk2>
      <a:lt2>
        <a:srgbClr val="ABABAB"/>
      </a:lt2>
      <a:accent1>
        <a:srgbClr val="E1CB1A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ACF17"/>
      </a:accent6>
      <a:hlink>
        <a:srgbClr val="F0591B"/>
      </a:hlink>
      <a:folHlink>
        <a:srgbClr val="2A2A2A"/>
      </a:folHlink>
    </a:clrScheme>
    <a:fontScheme name="資策會2019">
      <a:majorFont>
        <a:latin typeface="Arial"/>
        <a:ea typeface="Microsoft YaHei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20000"/>
                <a:lumOff val="8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2019簡報範本_dark</Template>
  <TotalTime>565</TotalTime>
  <Words>749</Words>
  <Application>Microsoft Office PowerPoint</Application>
  <PresentationFormat>A4 紙張 (210x297 公釐)</PresentationFormat>
  <Paragraphs>194</Paragraphs>
  <Slides>38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2019簡報範本_dark</vt:lpstr>
      <vt:lpstr>     運動報名網  報告者 : 黃政瑀 王授平 劉易儒    陳博翔 董毅前  指導老師 : 許雅婷 趙令文 錢達智   </vt:lpstr>
      <vt:lpstr>引用技術</vt:lpstr>
      <vt:lpstr>工作分配</vt:lpstr>
      <vt:lpstr>資料庫</vt:lpstr>
      <vt:lpstr>入口網頁</vt:lpstr>
      <vt:lpstr>主網頁功能(1/2)</vt:lpstr>
      <vt:lpstr>主網頁功能(2/2)</vt:lpstr>
      <vt:lpstr>賽事網頁</vt:lpstr>
      <vt:lpstr>SweetAlert2 彈出視窗</vt:lpstr>
      <vt:lpstr>靠路徑中的「縣市」「年」「月」判斷進入版面時的內容。</vt:lpstr>
      <vt:lpstr>將MYSQL內之資料以BLADE語言綁定至特定欄。 </vt:lpstr>
      <vt:lpstr>帶入日期參數決定計時畫面&amp;該對應項目</vt:lpstr>
      <vt:lpstr>主頁之標題與該呈現的內容</vt:lpstr>
      <vt:lpstr>RWD響應式介面(行動版)</vt:lpstr>
      <vt:lpstr>RWD響應式介面(過度版)</vt:lpstr>
      <vt:lpstr>報名網頁</vt:lpstr>
      <vt:lpstr>路跑報名(1/2)</vt:lpstr>
      <vt:lpstr>路跑報名(2/2)</vt:lpstr>
      <vt:lpstr>帳號登入/登出 帳號管理</vt:lpstr>
      <vt:lpstr>帳號登入/登出</vt:lpstr>
      <vt:lpstr>帳號管理(1/3)</vt:lpstr>
      <vt:lpstr>帳號管理(2/3)</vt:lpstr>
      <vt:lpstr>帳號管理(3/3)</vt:lpstr>
      <vt:lpstr>會員管理</vt:lpstr>
      <vt:lpstr>會員管理</vt:lpstr>
      <vt:lpstr>會員管理(新增&amp;編輯)</vt:lpstr>
      <vt:lpstr>訂單管理</vt:lpstr>
      <vt:lpstr>訂單管理</vt:lpstr>
      <vt:lpstr>訂單管理(訂單資料-1)</vt:lpstr>
      <vt:lpstr>訂單管理(訂單資料-2)</vt:lpstr>
      <vt:lpstr>訂單新增</vt:lpstr>
      <vt:lpstr>訂單管理-個人撤銷功能</vt:lpstr>
      <vt:lpstr>訂單管理-團體撤銷功能</vt:lpstr>
      <vt:lpstr>賽事管理</vt:lpstr>
      <vt:lpstr>賽事管理網頁功能(1/3)</vt:lpstr>
      <vt:lpstr>賽事管理網頁功能(2/3)</vt:lpstr>
      <vt:lpstr>賽事管理網頁功能(3/3)</vt:lpstr>
      <vt:lpstr>PowerPoint 簡報</vt:lpstr>
    </vt:vector>
  </TitlesOfParts>
  <Company>Institute for Information Industry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>2019 template</dc:subject>
  <dc:creator>Wei-Tsung Wang</dc:creator>
  <cp:lastModifiedBy>test</cp:lastModifiedBy>
  <cp:revision>135</cp:revision>
  <cp:lastPrinted>2016-10-13T08:40:55Z</cp:lastPrinted>
  <dcterms:created xsi:type="dcterms:W3CDTF">2019-09-23T06:36:01Z</dcterms:created>
  <dcterms:modified xsi:type="dcterms:W3CDTF">2019-10-23T02:35:51Z</dcterms:modified>
  <cp:category>深色</cp:category>
</cp:coreProperties>
</file>